
<file path=[Content_Types].xml><?xml version="1.0" encoding="utf-8"?>
<Types xmlns="http://schemas.openxmlformats.org/package/2006/content-types"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144000" cy="5143500"/>
  <p:notesSz cx="6858000" cy="9144000"/>
  <p:embeddedFontLst>
    <p:embeddedFont>
      <p:font typeface="Lora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47"/>
    <a:srgbClr val="B78500"/>
    <a:srgbClr val="B7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31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 sz="3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Hi, my name is Lin Zhao, I am a Ph.D. student from Department of ocean engineering , University of Rhode Island</a:t>
            </a:r>
            <a:endParaRPr sz="3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Char char="●"/>
            </a:pPr>
            <a:r>
              <a:rPr lang="en-GB" sz="3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Today, I am gone present our paper: “********”</a:t>
            </a:r>
            <a:endParaRPr sz="3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GB" sz="3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Nowadays, Visual-aided method becoming popular for underwater scenario since it has high resolution environment observation </a:t>
            </a:r>
            <a:endParaRPr sz="3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"/>
              <a:buChar char="●"/>
            </a:pPr>
            <a:r>
              <a:rPr lang="en-GB" sz="3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For the ice-water interface, close range between vehicle and ice make the optical camera possible to provide self-contained navigation solution   </a:t>
            </a:r>
            <a:endParaRPr sz="3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7c0cefd4f1_0_1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7c0cefd4f1_0_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However, degenerative motion and </a:t>
            </a:r>
            <a:r>
              <a:rPr lang="en-GB" sz="3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Challenging image conditions hinder the performance of visual-based method</a:t>
            </a:r>
            <a:endParaRPr sz="3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Because of that, researchers been working on visual </a:t>
            </a:r>
            <a:r>
              <a:rPr lang="" altLang="en-GB" sz="3000">
                <a:latin typeface="Lora"/>
                <a:ea typeface="Lora"/>
                <a:cs typeface="Lora"/>
                <a:sym typeface="Lora"/>
              </a:rPr>
              <a:t>measurements </a:t>
            </a:r>
            <a:r>
              <a:rPr lang="" sz="3000">
                <a:latin typeface="Lora"/>
                <a:ea typeface="Lora"/>
                <a:cs typeface="Lora"/>
                <a:sym typeface="Lora"/>
              </a:rPr>
              <a:t>intergrated </a:t>
            </a:r>
            <a:r>
              <a:rPr lang="en-GB" sz="3000">
                <a:latin typeface="Lora"/>
                <a:ea typeface="Lora"/>
                <a:cs typeface="Lora"/>
                <a:sym typeface="Lora"/>
              </a:rPr>
              <a:t>with other sensors to bring robust localization</a:t>
            </a: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…</a:t>
            </a:r>
            <a:endParaRPr sz="30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7c69e957c5_0_2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7c69e957c5_0_2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Based on our previous IMU-DVL-Pressure fused odometry</a:t>
            </a: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For the degraded under-ice environment, we propose to use onboard DVL non-uniform and sparse point cloud to enhance the feature estimation.</a:t>
            </a: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And the contributions are including:</a:t>
            </a:r>
            <a:endParaRPr sz="30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7c69e957c5_0_4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7c69e957c5_0_4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endParaRPr lang="en-GB" sz="3000">
              <a:latin typeface="Lora"/>
              <a:ea typeface="Lora"/>
              <a:cs typeface="Lora"/>
              <a:sym typeface="Lora"/>
            </a:endParaRPr>
          </a:p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" altLang="en-GB" sz="3000">
                <a:latin typeface="Lora"/>
                <a:ea typeface="Lora"/>
                <a:cs typeface="Lora"/>
                <a:sym typeface="Lora"/>
              </a:rPr>
              <a:t>We use the standard MSCKF for the feature update with two modifcations </a:t>
            </a:r>
            <a:endParaRPr sz="30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c69e957c5_0_5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7c69e957c5_0_5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For the DVL-aided feature enhancement</a:t>
            </a: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First of all, we do the DVL and visual matching:</a:t>
            </a: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Then we do the depth interpolation:</a:t>
            </a:r>
            <a:endParaRPr sz="30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7c69e957c5_0_7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7c69e957c5_0_7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For the enhanced features result</a:t>
            </a: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" altLang="en-GB" sz="3000">
                <a:latin typeface="Lora"/>
                <a:ea typeface="Lora"/>
                <a:cs typeface="Lora"/>
                <a:sym typeface="Lora"/>
              </a:rPr>
              <a:t>Figure (a) shows </a:t>
            </a:r>
            <a:r>
              <a:rPr lang="en-GB" sz="3000">
                <a:latin typeface="Lora"/>
                <a:ea typeface="Lora"/>
                <a:cs typeface="Lora"/>
                <a:sym typeface="Lora"/>
              </a:rPr>
              <a:t>original and enhanced features </a:t>
            </a:r>
            <a:r>
              <a:rPr lang="" altLang="en-GB" sz="3000">
                <a:latin typeface="Lora"/>
                <a:ea typeface="Lora"/>
                <a:cs typeface="Lora"/>
                <a:sym typeface="Lora"/>
              </a:rPr>
              <a:t>visualized in Red and Green</a:t>
            </a:r>
            <a:r>
              <a:rPr lang="en-GB" sz="3000">
                <a:latin typeface="Lora"/>
                <a:ea typeface="Lora"/>
                <a:cs typeface="Lora"/>
                <a:sym typeface="Lora"/>
              </a:rPr>
              <a:t>, we can see the Enhanced features align with DVL point cloud, which is </a:t>
            </a:r>
            <a:r>
              <a:rPr lang="en-US" altLang="en-GB" sz="3000">
                <a:latin typeface="Lora"/>
                <a:ea typeface="Lora"/>
                <a:cs typeface="Lora"/>
                <a:sym typeface="Lora"/>
              </a:rPr>
              <a:t>roughly</a:t>
            </a:r>
            <a:r>
              <a:rPr lang="en-GB" sz="300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GB" sz="3000">
                <a:latin typeface="Lora"/>
                <a:ea typeface="Lora"/>
                <a:cs typeface="Lora"/>
                <a:sym typeface="Lora"/>
              </a:rPr>
              <a:t>a plane</a:t>
            </a: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" altLang="en-GB" sz="3000">
                <a:latin typeface="Lora"/>
                <a:ea typeface="Lora"/>
                <a:cs typeface="Lora"/>
                <a:sym typeface="Lora"/>
              </a:rPr>
              <a:t>Figure (b) shows </a:t>
            </a:r>
            <a:r>
              <a:rPr lang="en-GB" sz="3000">
                <a:latin typeface="Lora"/>
                <a:ea typeface="Lora"/>
                <a:cs typeface="Lora"/>
                <a:sym typeface="Lora"/>
              </a:rPr>
              <a:t>matched and unmatched features </a:t>
            </a:r>
            <a:r>
              <a:rPr lang="" altLang="en-GB" sz="3000">
                <a:latin typeface="Lora"/>
                <a:ea typeface="Lora"/>
                <a:cs typeface="Lora"/>
                <a:sym typeface="Lora"/>
              </a:rPr>
              <a:t>visualized in Red and Green</a:t>
            </a:r>
            <a:r>
              <a:rPr lang="en-GB" sz="3000">
                <a:latin typeface="Lora"/>
                <a:ea typeface="Lora"/>
                <a:cs typeface="Lora"/>
                <a:sym typeface="Lora"/>
              </a:rPr>
              <a:t>, we can see most of features can be enhanced by </a:t>
            </a:r>
            <a:r>
              <a:rPr lang="" altLang="en-GB" sz="3000">
                <a:latin typeface="Lora"/>
                <a:ea typeface="Lora"/>
                <a:cs typeface="Lora"/>
                <a:sym typeface="Lora"/>
              </a:rPr>
              <a:t>the </a:t>
            </a:r>
            <a:r>
              <a:rPr lang="en-GB" sz="3000">
                <a:latin typeface="Lora"/>
                <a:ea typeface="Lora"/>
                <a:cs typeface="Lora"/>
                <a:sym typeface="Lora"/>
              </a:rPr>
              <a:t>DVL</a:t>
            </a:r>
            <a:endParaRPr sz="30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c7d6e0f30_48_2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7c7d6e0f30_48_2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For the localization result,</a:t>
            </a: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We compared several configurations with enable/disable the sensors, enhancement and keyframe with nearly 20 minutes underice dataset</a:t>
            </a: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The aligned trajectories are shown here, case 7-10 are failed because no DVL velocity used</a:t>
            </a: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From the RMSE of all trajectories, our proposed method get the best performance</a:t>
            </a:r>
            <a:endParaRPr sz="30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7c69e957c5_0_8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7c69e957c5_0_8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" altLang="en-GB" sz="3000">
                <a:latin typeface="Lora"/>
                <a:ea typeface="Lora"/>
                <a:cs typeface="Lora"/>
                <a:sym typeface="Lora"/>
              </a:rPr>
              <a:t>For the </a:t>
            </a:r>
            <a:r>
              <a:rPr lang="en-GB" sz="3000">
                <a:latin typeface="Lora"/>
                <a:ea typeface="Lora"/>
                <a:cs typeface="Lora"/>
                <a:sym typeface="Lora"/>
              </a:rPr>
              <a:t>conclusion</a:t>
            </a:r>
            <a:r>
              <a:rPr lang="" altLang="en-GB" sz="3000">
                <a:latin typeface="Lora"/>
                <a:ea typeface="Lora"/>
                <a:cs typeface="Lora"/>
                <a:sym typeface="Lora"/>
              </a:rPr>
              <a:t>,</a:t>
            </a:r>
            <a:r>
              <a:rPr lang="en-GB" sz="3000">
                <a:latin typeface="Lora"/>
                <a:ea typeface="Lora"/>
                <a:cs typeface="Lora"/>
                <a:sym typeface="Lora"/>
              </a:rPr>
              <a:t> the proposed work </a:t>
            </a:r>
            <a:r>
              <a:rPr lang="" altLang="en-GB" sz="3000">
                <a:latin typeface="Lora"/>
                <a:ea typeface="Lora"/>
                <a:cs typeface="Lora"/>
                <a:sym typeface="Lora"/>
              </a:rPr>
              <a:t>shows</a:t>
            </a: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en-GB" sz="3000">
                <a:latin typeface="Lora"/>
                <a:ea typeface="Lora"/>
                <a:cs typeface="Lora"/>
                <a:sym typeface="Lora"/>
              </a:rPr>
              <a:t>In the future, we will….</a:t>
            </a:r>
            <a:endParaRPr sz="30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7c7d6e0f30_48_5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7c7d6e0f30_48_5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Lora"/>
              <a:buChar char="●"/>
            </a:pPr>
            <a:r>
              <a:rPr lang="" altLang="en-GB" sz="3000">
                <a:latin typeface="Lora"/>
                <a:ea typeface="Lora"/>
                <a:cs typeface="Lora"/>
                <a:sym typeface="Lora"/>
              </a:rPr>
              <a:t>I am open to ask </a:t>
            </a:r>
            <a:r>
              <a:rPr lang="en-GB" sz="3000">
                <a:latin typeface="Lora"/>
                <a:ea typeface="Lora"/>
                <a:cs typeface="Lora"/>
                <a:sym typeface="Lora"/>
              </a:rPr>
              <a:t>questions, thank you ! </a:t>
            </a:r>
            <a:endParaRPr lang="" altLang="en-GB" sz="30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2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3505" y="69215"/>
            <a:ext cx="1176020" cy="48133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03555" y="1482090"/>
            <a:ext cx="8198485" cy="102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31538F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Tightly-coupled Visual-DVL-Inertial Odometry for Robot-based Ice-water Boundary Exploration</a:t>
            </a:r>
            <a:endParaRPr sz="2400" b="1">
              <a:solidFill>
                <a:srgbClr val="31538F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415915" y="2771975"/>
            <a:ext cx="4020600" cy="156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Lin Zhao</a:t>
            </a:r>
            <a:r>
              <a:rPr lang="en-GB" sz="1500" b="1" baseline="30000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†</a:t>
            </a:r>
            <a:r>
              <a:rPr lang="en-GB" sz="1500" b="1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, Mingxi Zhou</a:t>
            </a:r>
            <a:r>
              <a:rPr lang="en-GB" sz="1500" b="1" baseline="30000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‡</a:t>
            </a:r>
            <a:r>
              <a:rPr lang="en-GB" sz="1500" b="1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, Brice Loose</a:t>
            </a:r>
            <a:r>
              <a:rPr lang="en-GB" sz="1500" b="1" baseline="30000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‡</a:t>
            </a:r>
            <a:endParaRPr sz="1500" b="1" baseline="30000">
              <a:solidFill>
                <a:schemeClr val="dk1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baseline="30000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†</a:t>
            </a:r>
            <a:r>
              <a:rPr lang="en-GB" sz="1500" b="1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Department of Ocean Engineering</a:t>
            </a:r>
            <a:endParaRPr sz="1500" b="1">
              <a:solidFill>
                <a:schemeClr val="dk1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baseline="30000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‡</a:t>
            </a:r>
            <a:r>
              <a:rPr lang="en-GB" sz="1500" b="1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Graduate School of Oceanography</a:t>
            </a:r>
            <a:endParaRPr sz="1500" b="1">
              <a:solidFill>
                <a:schemeClr val="dk1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University of Rhode Island</a:t>
            </a:r>
            <a:endParaRPr sz="1500" b="1">
              <a:solidFill>
                <a:schemeClr val="dk1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pic>
        <p:nvPicPr>
          <p:cNvPr id="7" name="Graphic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580" y="32385"/>
            <a:ext cx="708025" cy="5880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0" y="-6350"/>
            <a:ext cx="914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Introduction:</a:t>
            </a:r>
            <a:endParaRPr>
              <a:solidFill>
                <a:srgbClr val="D0A627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grpSp>
        <p:nvGrpSpPr>
          <p:cNvPr id="69" name="Google Shape;69;p14"/>
          <p:cNvGrpSpPr/>
          <p:nvPr/>
        </p:nvGrpSpPr>
        <p:grpSpPr>
          <a:xfrm>
            <a:off x="1073057" y="476389"/>
            <a:ext cx="7007599" cy="1788795"/>
            <a:chOff x="1073277" y="792055"/>
            <a:chExt cx="7007599" cy="1788795"/>
          </a:xfrm>
        </p:grpSpPr>
        <p:pic>
          <p:nvPicPr>
            <p:cNvPr id="70" name="Google Shape;70;p14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>
              <a:off x="1073277" y="792055"/>
              <a:ext cx="1702523" cy="1306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3732876" y="792055"/>
              <a:ext cx="1702523" cy="1306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4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6332050" y="792056"/>
              <a:ext cx="1702500" cy="13063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14"/>
            <p:cNvSpPr txBox="1"/>
            <p:nvPr/>
          </p:nvSpPr>
          <p:spPr>
            <a:xfrm>
              <a:off x="1154557" y="2091900"/>
              <a:ext cx="1677670" cy="488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(a) Low speed cruise </a:t>
              </a:r>
              <a:endParaRPr sz="1000"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     &amp; feature-less area</a:t>
              </a:r>
              <a:endParaRPr sz="1000" baseline="30000">
                <a:solidFill>
                  <a:srgbClr val="000000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  <p:sp>
          <p:nvSpPr>
            <p:cNvPr id="74" name="Google Shape;74;p14"/>
            <p:cNvSpPr txBox="1"/>
            <p:nvPr/>
          </p:nvSpPr>
          <p:spPr>
            <a:xfrm>
              <a:off x="3781172" y="2098179"/>
              <a:ext cx="1606200" cy="335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(b) Long-term hovering</a:t>
              </a:r>
              <a:endParaRPr sz="1000" baseline="30000">
                <a:solidFill>
                  <a:srgbClr val="000000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  <p:sp>
          <p:nvSpPr>
            <p:cNvPr id="75" name="Google Shape;75;p14"/>
            <p:cNvSpPr txBox="1"/>
            <p:nvPr/>
          </p:nvSpPr>
          <p:spPr>
            <a:xfrm>
              <a:off x="6378376" y="2098313"/>
              <a:ext cx="1702500" cy="335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(c) Dynamic illumination </a:t>
              </a:r>
              <a:endParaRPr sz="1000" baseline="30000">
                <a:solidFill>
                  <a:srgbClr val="000000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</p:grpSp>
      <p:grpSp>
        <p:nvGrpSpPr>
          <p:cNvPr id="76" name="Google Shape;76;p14"/>
          <p:cNvGrpSpPr/>
          <p:nvPr/>
        </p:nvGrpSpPr>
        <p:grpSpPr>
          <a:xfrm>
            <a:off x="776985" y="2477835"/>
            <a:ext cx="2521159" cy="1641427"/>
            <a:chOff x="6192410" y="2672931"/>
            <a:chExt cx="2521159" cy="1641427"/>
          </a:xfrm>
        </p:grpSpPr>
        <p:pic>
          <p:nvPicPr>
            <p:cNvPr id="77" name="Google Shape;77;p14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6192410" y="2672931"/>
              <a:ext cx="2521159" cy="1306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78;p14"/>
            <p:cNvSpPr txBox="1"/>
            <p:nvPr/>
          </p:nvSpPr>
          <p:spPr>
            <a:xfrm>
              <a:off x="6433957" y="3979078"/>
              <a:ext cx="1949400" cy="335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(d)  Stereo and MSIS fusion </a:t>
              </a:r>
              <a:r>
                <a:rPr lang="en-GB" sz="1000" baseline="30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[1]</a:t>
              </a:r>
              <a:endParaRPr sz="1000" baseline="30000">
                <a:solidFill>
                  <a:srgbClr val="000000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</p:grpSp>
      <p:grpSp>
        <p:nvGrpSpPr>
          <p:cNvPr id="79" name="Google Shape;79;p14"/>
          <p:cNvGrpSpPr/>
          <p:nvPr/>
        </p:nvGrpSpPr>
        <p:grpSpPr>
          <a:xfrm>
            <a:off x="6331325" y="2366825"/>
            <a:ext cx="2145900" cy="1906316"/>
            <a:chOff x="3914034" y="2517659"/>
            <a:chExt cx="2145900" cy="1906316"/>
          </a:xfrm>
        </p:grpSpPr>
        <p:sp>
          <p:nvSpPr>
            <p:cNvPr id="80" name="Google Shape;80;p14"/>
            <p:cNvSpPr txBox="1"/>
            <p:nvPr/>
          </p:nvSpPr>
          <p:spPr>
            <a:xfrm>
              <a:off x="3914034" y="3935025"/>
              <a:ext cx="2145900" cy="488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(f)  Echosounder enhance visual</a:t>
              </a:r>
              <a:endParaRPr lang="en-GB" sz="1000"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       feature estimation </a:t>
              </a:r>
              <a:r>
                <a:rPr lang="en-GB" sz="1000" baseline="30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[3]</a:t>
              </a:r>
              <a:endParaRPr sz="1000" baseline="30000">
                <a:solidFill>
                  <a:srgbClr val="000000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  <p:pic>
          <p:nvPicPr>
            <p:cNvPr id="81" name="Google Shape;81;p14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3960825" y="2517659"/>
              <a:ext cx="1798325" cy="1433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" name="Google Shape;82;p14"/>
          <p:cNvGrpSpPr/>
          <p:nvPr/>
        </p:nvGrpSpPr>
        <p:grpSpPr>
          <a:xfrm>
            <a:off x="3633880" y="2393343"/>
            <a:ext cx="2037715" cy="1876425"/>
            <a:chOff x="1048925" y="2549675"/>
            <a:chExt cx="2037715" cy="1876425"/>
          </a:xfrm>
        </p:grpSpPr>
        <p:sp>
          <p:nvSpPr>
            <p:cNvPr id="83" name="Google Shape;83;p14"/>
            <p:cNvSpPr txBox="1"/>
            <p:nvPr/>
          </p:nvSpPr>
          <p:spPr>
            <a:xfrm>
              <a:off x="1048925" y="3937150"/>
              <a:ext cx="2037715" cy="488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(e)  DVL plane feature and</a:t>
              </a:r>
              <a:endParaRPr lang="en-GB" sz="1000"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       Visual feature constraints </a:t>
              </a:r>
              <a:r>
                <a:rPr lang="en-GB" sz="1000" baseline="30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[2]</a:t>
              </a:r>
              <a:endParaRPr sz="1000" baseline="30000">
                <a:solidFill>
                  <a:srgbClr val="000000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  <p:pic>
          <p:nvPicPr>
            <p:cNvPr id="84" name="Google Shape;84;p14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074325" y="2549675"/>
              <a:ext cx="1905635" cy="14268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" name="Google Shape;85;p14"/>
          <p:cNvSpPr txBox="1"/>
          <p:nvPr/>
        </p:nvSpPr>
        <p:spPr>
          <a:xfrm>
            <a:off x="-69775" y="4509425"/>
            <a:ext cx="9144000" cy="50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[1] S. Rahman et al., </a:t>
            </a:r>
            <a:r>
              <a:rPr lang="en-GB" sz="700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"</a:t>
            </a:r>
            <a:r>
              <a:rPr lang="en-GB" sz="7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SVIn2: A multi-sensor fusion-based underwater SLAM system</a:t>
            </a:r>
            <a:r>
              <a:rPr lang="en-GB" sz="700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," </a:t>
            </a:r>
            <a:r>
              <a:rPr lang="en-GB" sz="7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 The International Journal of Robotics Research. 2022</a:t>
            </a:r>
            <a:endParaRPr sz="7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[2] P. Ozog and R. Eustice, "Real-time SLAM with piecewise-planar surface models and sparse 3D point clouds," IROS, 2013</a:t>
            </a:r>
            <a:endParaRPr sz="7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[3] M. Roznere and A. Q. Li, "Underwater Monocular Image Depth Estimation using Single-beam Echosounder,"  IROS, 2020.</a:t>
            </a:r>
            <a:endParaRPr sz="7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4785360"/>
            <a:ext cx="9144000" cy="406400"/>
            <a:chOff x="0" y="7536"/>
            <a:chExt cx="14400" cy="640"/>
          </a:xfrm>
        </p:grpSpPr>
        <p:sp>
          <p:nvSpPr>
            <p:cNvPr id="64" name="Google Shape;64;p14"/>
            <p:cNvSpPr/>
            <p:nvPr/>
          </p:nvSpPr>
          <p:spPr>
            <a:xfrm>
              <a:off x="0" y="7794"/>
              <a:ext cx="14400" cy="317"/>
            </a:xfrm>
            <a:prstGeom prst="rect">
              <a:avLst/>
            </a:prstGeom>
            <a:solidFill>
              <a:srgbClr val="002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67" name="Google Shape;67;p14"/>
            <p:cNvSpPr txBox="1"/>
            <p:nvPr/>
          </p:nvSpPr>
          <p:spPr>
            <a:xfrm>
              <a:off x="6936" y="7698"/>
              <a:ext cx="429" cy="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0A627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2</a:t>
              </a:r>
              <a:endParaRPr lang="en-GB" sz="800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  <p:pic>
          <p:nvPicPr>
            <p:cNvPr id="6" name="Picture 5" descr="URI Brandmark 125-W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43" y="7536"/>
              <a:ext cx="1218" cy="520"/>
            </a:xfrm>
            <a:prstGeom prst="rect">
              <a:avLst/>
            </a:prstGeom>
          </p:spPr>
        </p:pic>
        <p:pic>
          <p:nvPicPr>
            <p:cNvPr id="8" name="Picture 7" descr="URI Logo 125 Glow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" y="7834"/>
              <a:ext cx="611" cy="23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/>
        </p:nvSpPr>
        <p:spPr>
          <a:xfrm>
            <a:off x="0" y="0"/>
            <a:ext cx="914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Contributions:</a:t>
            </a:r>
            <a:endParaRPr>
              <a:solidFill>
                <a:srgbClr val="D0A627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pic>
        <p:nvPicPr>
          <p:cNvPr id="96" name="Google Shape;96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87475" y="408115"/>
            <a:ext cx="2739911" cy="430654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5"/>
          <p:cNvSpPr txBox="1"/>
          <p:nvPr/>
        </p:nvSpPr>
        <p:spPr>
          <a:xfrm>
            <a:off x="3288475" y="775750"/>
            <a:ext cx="5421600" cy="325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charset="0"/>
              <a:buChar char=""/>
            </a:pPr>
            <a:r>
              <a:rPr lang="en-GB" sz="20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A modified keyframe marginalization to improve the valid </a:t>
            </a:r>
            <a:r>
              <a:rPr lang="en-US" altLang="en-GB" sz="20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feature </a:t>
            </a:r>
            <a:r>
              <a:rPr lang="en-GB" sz="20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update</a:t>
            </a:r>
            <a:endParaRPr sz="20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charset="0"/>
              <a:buChar char=""/>
            </a:pPr>
            <a:r>
              <a:rPr lang="en-GB" sz="20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A DVL point cloud aided feature enhancement</a:t>
            </a:r>
            <a:endParaRPr sz="20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charset="0"/>
              <a:buChar char=""/>
            </a:pPr>
            <a:r>
              <a:rPr lang="en-GB" sz="20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Underice dataset validation </a:t>
            </a:r>
            <a:endParaRPr sz="20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4785360"/>
            <a:ext cx="9144000" cy="407035"/>
            <a:chOff x="0" y="7536"/>
            <a:chExt cx="14400" cy="641"/>
          </a:xfrm>
        </p:grpSpPr>
        <p:sp>
          <p:nvSpPr>
            <p:cNvPr id="64" name="Google Shape;64;p14"/>
            <p:cNvSpPr/>
            <p:nvPr/>
          </p:nvSpPr>
          <p:spPr>
            <a:xfrm>
              <a:off x="0" y="7794"/>
              <a:ext cx="14400" cy="317"/>
            </a:xfrm>
            <a:prstGeom prst="rect">
              <a:avLst/>
            </a:prstGeom>
            <a:solidFill>
              <a:srgbClr val="002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67" name="Google Shape;67;p14"/>
            <p:cNvSpPr txBox="1"/>
            <p:nvPr/>
          </p:nvSpPr>
          <p:spPr>
            <a:xfrm>
              <a:off x="6936" y="7698"/>
              <a:ext cx="429" cy="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800">
                  <a:solidFill>
                    <a:srgbClr val="D0A627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3</a:t>
              </a:r>
              <a:endParaRPr lang="en-US" altLang="en-GB" sz="800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  <p:pic>
          <p:nvPicPr>
            <p:cNvPr id="6" name="Picture 5" descr="URI Brandmark 125-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43" y="7536"/>
              <a:ext cx="1218" cy="520"/>
            </a:xfrm>
            <a:prstGeom prst="rect">
              <a:avLst/>
            </a:prstGeom>
          </p:spPr>
        </p:pic>
        <p:pic>
          <p:nvPicPr>
            <p:cNvPr id="8" name="Picture 7" descr="URI Logo 125 Glow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" y="7834"/>
              <a:ext cx="611" cy="2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0" y="0"/>
            <a:ext cx="914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Keyframe Marginalization Modification:</a:t>
            </a:r>
            <a:endParaRPr>
              <a:solidFill>
                <a:srgbClr val="D0A627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404522" y="510963"/>
            <a:ext cx="4196068" cy="21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822649" y="3589425"/>
            <a:ext cx="7460700" cy="87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Wingdings" panose="05000000000000000000" charset="0"/>
              <a:buChar char=""/>
            </a:pPr>
            <a:r>
              <a:rPr lang="en-GB" sz="15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Marginalize the oldest pose &amp; features from oldest and second-latest: </a:t>
            </a:r>
            <a:endParaRPr sz="15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each feature update will provide relative large constraints</a:t>
            </a:r>
            <a:r>
              <a:rPr lang="en-GB" sz="1500" b="1">
                <a:latin typeface="Lora"/>
                <a:ea typeface="Lora"/>
                <a:cs typeface="Lora"/>
                <a:sym typeface="Lora"/>
              </a:rPr>
              <a:t>  </a:t>
            </a:r>
            <a:endParaRPr sz="1500"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822662" y="2682536"/>
            <a:ext cx="7460700" cy="87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Wingdings" panose="05000000000000000000" charset="0"/>
              <a:buChar char=""/>
            </a:pPr>
            <a:r>
              <a:rPr lang="en-GB" sz="15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Insert keyframe</a:t>
            </a:r>
            <a:r>
              <a:rPr lang="en-US" altLang="en-GB" sz="15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s</a:t>
            </a:r>
            <a:r>
              <a:rPr lang="en-GB" sz="15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 based on motion and scene constraints: </a:t>
            </a:r>
            <a:endParaRPr sz="15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improve triangulation performance</a:t>
            </a:r>
            <a:endParaRPr sz="1500" b="1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4785360"/>
            <a:ext cx="9144000" cy="407035"/>
            <a:chOff x="0" y="7536"/>
            <a:chExt cx="14400" cy="641"/>
          </a:xfrm>
        </p:grpSpPr>
        <p:sp>
          <p:nvSpPr>
            <p:cNvPr id="64" name="Google Shape;64;p14"/>
            <p:cNvSpPr/>
            <p:nvPr/>
          </p:nvSpPr>
          <p:spPr>
            <a:xfrm>
              <a:off x="0" y="7794"/>
              <a:ext cx="14400" cy="317"/>
            </a:xfrm>
            <a:prstGeom prst="rect">
              <a:avLst/>
            </a:prstGeom>
            <a:solidFill>
              <a:srgbClr val="002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" name="Google Shape;67;p14"/>
            <p:cNvSpPr txBox="1"/>
            <p:nvPr/>
          </p:nvSpPr>
          <p:spPr>
            <a:xfrm>
              <a:off x="6936" y="7698"/>
              <a:ext cx="429" cy="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US" sz="800">
                  <a:solidFill>
                    <a:srgbClr val="D0A627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4</a:t>
              </a:r>
              <a:endParaRPr lang="en-US" altLang="en-US" sz="800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  <p:pic>
          <p:nvPicPr>
            <p:cNvPr id="2" name="Picture 1" descr="URI Brandmark 125-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43" y="7536"/>
              <a:ext cx="1218" cy="520"/>
            </a:xfrm>
            <a:prstGeom prst="rect">
              <a:avLst/>
            </a:prstGeom>
          </p:spPr>
        </p:pic>
        <p:pic>
          <p:nvPicPr>
            <p:cNvPr id="3" name="Picture 2" descr="URI Logo 125 Glow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" y="7834"/>
              <a:ext cx="611" cy="23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/>
        </p:nvSpPr>
        <p:spPr>
          <a:xfrm>
            <a:off x="0" y="0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0A627"/>
                </a:solidFill>
                <a:latin typeface="Lora"/>
                <a:ea typeface="Lora"/>
                <a:cs typeface="Lora"/>
                <a:sym typeface="Lora"/>
              </a:rPr>
              <a:t>DVL-aided Feature Enhancement:</a:t>
            </a:r>
            <a:endParaRPr>
              <a:solidFill>
                <a:srgbClr val="D0A627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21" name="Google Shape;121;p17"/>
          <p:cNvGrpSpPr/>
          <p:nvPr/>
        </p:nvGrpSpPr>
        <p:grpSpPr>
          <a:xfrm>
            <a:off x="717150" y="413910"/>
            <a:ext cx="8164398" cy="2451710"/>
            <a:chOff x="717150" y="452525"/>
            <a:chExt cx="8164398" cy="2451710"/>
          </a:xfrm>
        </p:grpSpPr>
        <p:pic>
          <p:nvPicPr>
            <p:cNvPr id="122" name="Google Shape;122;p17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>
              <a:off x="717150" y="452525"/>
              <a:ext cx="2933375" cy="2161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17"/>
            <p:cNvSpPr txBox="1"/>
            <p:nvPr/>
          </p:nvSpPr>
          <p:spPr>
            <a:xfrm>
              <a:off x="4449648" y="701350"/>
              <a:ext cx="4431900" cy="20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0480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Lora"/>
                <a:buChar char="●"/>
              </a:pPr>
              <a:r>
                <a:rPr lang="en-GB" sz="12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For each </a:t>
              </a:r>
              <a:r>
                <a:rPr lang="en-GB" sz="1200">
                  <a:solidFill>
                    <a:schemeClr val="dk1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DVL point cloud from </a:t>
              </a:r>
              <a:r>
                <a:rPr lang="en-GB" sz="1200" i="1">
                  <a:solidFill>
                    <a:schemeClr val="dk1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n</a:t>
              </a:r>
              <a:r>
                <a:rPr lang="en-GB" sz="1200">
                  <a:solidFill>
                    <a:schemeClr val="dk1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 selected frames:</a:t>
              </a:r>
              <a:endParaRPr sz="1200"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  <a:p>
              <a:pPr marL="914400" lvl="1" indent="-30480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Lora"/>
                <a:buChar char="○"/>
              </a:pPr>
              <a:r>
                <a:rPr lang="en-GB" sz="12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Transfer to global frame </a:t>
              </a:r>
              <a:endParaRPr sz="1200">
                <a:solidFill>
                  <a:srgbClr val="000000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  <a:p>
              <a:pPr marL="914400" lvl="1" indent="-30480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Lora"/>
                <a:buChar char="○"/>
              </a:pPr>
              <a:r>
                <a:rPr lang="en-GB" sz="1200">
                  <a:solidFill>
                    <a:srgbClr val="000000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Filter multi-path </a:t>
              </a:r>
              <a:r>
                <a:rPr lang="en-GB" sz="12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caused</a:t>
              </a:r>
              <a:r>
                <a:rPr lang="en-GB" sz="1200">
                  <a:solidFill>
                    <a:srgbClr val="000000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 by </a:t>
              </a:r>
              <a:r>
                <a:rPr lang="en-GB" sz="12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ice-opening</a:t>
              </a:r>
              <a:endParaRPr sz="1200">
                <a:solidFill>
                  <a:srgbClr val="000000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  <a:p>
              <a:pPr marL="914400" lvl="1" indent="-30480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Lora"/>
                <a:buChar char="○"/>
              </a:pPr>
              <a:r>
                <a:rPr lang="en-GB" sz="1200">
                  <a:solidFill>
                    <a:srgbClr val="000000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Transfer to normalized camera 2D plane</a:t>
              </a:r>
              <a:endParaRPr sz="1200">
                <a:solidFill>
                  <a:srgbClr val="000000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  <a:p>
              <a:pPr marL="914400" lvl="1" indent="-30480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Lora"/>
                <a:buChar char="○"/>
              </a:pPr>
              <a:r>
                <a:rPr lang="en-GB" sz="1200">
                  <a:solidFill>
                    <a:srgbClr val="000000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Check if feature inside </a:t>
              </a:r>
              <a:r>
                <a:rPr lang="en-GB" sz="12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arbitrary quadrilateral</a:t>
              </a:r>
              <a:endParaRPr sz="2470">
                <a:solidFill>
                  <a:srgbClr val="595959"/>
                </a:solidFill>
                <a:latin typeface="Georgia" panose="02040502050405020303" charset="0"/>
                <a:cs typeface="Georgia" panose="02040502050405020303" charset="0"/>
              </a:endParaRPr>
            </a:p>
          </p:txBody>
        </p:sp>
        <p:sp>
          <p:nvSpPr>
            <p:cNvPr id="124" name="Google Shape;124;p17"/>
            <p:cNvSpPr txBox="1"/>
            <p:nvPr/>
          </p:nvSpPr>
          <p:spPr>
            <a:xfrm>
              <a:off x="1273508" y="2533135"/>
              <a:ext cx="2237700" cy="37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80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-GB" sz="1000">
                  <a:solidFill>
                    <a:srgbClr val="000000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(a) DVL and Visual matching</a:t>
              </a:r>
              <a:endParaRPr sz="1000">
                <a:solidFill>
                  <a:srgbClr val="000000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</p:grpSp>
      <p:grpSp>
        <p:nvGrpSpPr>
          <p:cNvPr id="125" name="Google Shape;125;p17"/>
          <p:cNvGrpSpPr/>
          <p:nvPr/>
        </p:nvGrpSpPr>
        <p:grpSpPr>
          <a:xfrm>
            <a:off x="580160" y="2789167"/>
            <a:ext cx="7972721" cy="2028900"/>
            <a:chOff x="1155925" y="2758275"/>
            <a:chExt cx="7972721" cy="2028900"/>
          </a:xfrm>
        </p:grpSpPr>
        <p:grpSp>
          <p:nvGrpSpPr>
            <p:cNvPr id="126" name="Google Shape;126;p17"/>
            <p:cNvGrpSpPr/>
            <p:nvPr/>
          </p:nvGrpSpPr>
          <p:grpSpPr>
            <a:xfrm>
              <a:off x="1155925" y="2845875"/>
              <a:ext cx="3871174" cy="1941300"/>
              <a:chOff x="1155925" y="2845875"/>
              <a:chExt cx="3871174" cy="1941300"/>
            </a:xfrm>
          </p:grpSpPr>
          <p:pic>
            <p:nvPicPr>
              <p:cNvPr id="127" name="Google Shape;127;p17"/>
              <p:cNvPicPr preferRelativeResize="0"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55925" y="2845875"/>
                <a:ext cx="3871174" cy="1461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8" name="Google Shape;128;p17"/>
              <p:cNvSpPr txBox="1"/>
              <p:nvPr/>
            </p:nvSpPr>
            <p:spPr>
              <a:xfrm>
                <a:off x="1964275" y="4306875"/>
                <a:ext cx="2444400" cy="48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en-GB" sz="1000">
                    <a:solidFill>
                      <a:srgbClr val="000000"/>
                    </a:solidFill>
                    <a:latin typeface="Georgia" panose="02040502050405020303" charset="0"/>
                    <a:ea typeface="Lora"/>
                    <a:cs typeface="Georgia" panose="02040502050405020303" charset="0"/>
                    <a:sym typeface="Lora"/>
                  </a:rPr>
                  <a:t>(b)  Depth Bilinear interpolation on on an arbitrary quadrilateral</a:t>
                </a:r>
                <a:endParaRPr sz="1000">
                  <a:solidFill>
                    <a:srgbClr val="000000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endParaRPr>
              </a:p>
            </p:txBody>
          </p:sp>
        </p:grpSp>
        <p:sp>
          <p:nvSpPr>
            <p:cNvPr id="129" name="Google Shape;129;p17"/>
            <p:cNvSpPr txBox="1"/>
            <p:nvPr/>
          </p:nvSpPr>
          <p:spPr>
            <a:xfrm>
              <a:off x="5051646" y="2758275"/>
              <a:ext cx="4077000" cy="20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04800" algn="l" rtl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Lora"/>
                <a:buChar char="●"/>
              </a:pPr>
              <a:r>
                <a:rPr lang="en-GB" sz="12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Convert arbitrary quadrilateral to a square</a:t>
              </a:r>
              <a:endParaRPr sz="1200"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  <a:p>
              <a:pPr marL="457200" lvl="0" indent="-304800" algn="l" rtl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Font typeface="Lora"/>
                <a:buChar char="●"/>
              </a:pPr>
              <a:r>
                <a:rPr lang="en-GB" sz="12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Bilinear interpolation on the feature position for the depth</a:t>
              </a:r>
              <a:endParaRPr sz="1200"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  <a:p>
              <a:pPr marL="457200" lvl="0" indent="-304800" algn="l" rtl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Font typeface="Lora"/>
                <a:buChar char="●"/>
              </a:pPr>
              <a:r>
                <a:rPr lang="en-GB" sz="12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Apply the rescale ratio to enhance feature</a:t>
              </a:r>
              <a:endParaRPr sz="1200"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4785360"/>
            <a:ext cx="9144000" cy="404495"/>
            <a:chOff x="0" y="7536"/>
            <a:chExt cx="14400" cy="637"/>
          </a:xfrm>
        </p:grpSpPr>
        <p:sp>
          <p:nvSpPr>
            <p:cNvPr id="64" name="Google Shape;64;p14"/>
            <p:cNvSpPr/>
            <p:nvPr/>
          </p:nvSpPr>
          <p:spPr>
            <a:xfrm>
              <a:off x="0" y="7795"/>
              <a:ext cx="14400" cy="317"/>
            </a:xfrm>
            <a:prstGeom prst="rect">
              <a:avLst/>
            </a:prstGeom>
            <a:solidFill>
              <a:srgbClr val="002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" name="Google Shape;67;p14"/>
            <p:cNvSpPr txBox="1"/>
            <p:nvPr/>
          </p:nvSpPr>
          <p:spPr>
            <a:xfrm>
              <a:off x="6975" y="7694"/>
              <a:ext cx="429" cy="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US" sz="800">
                  <a:solidFill>
                    <a:srgbClr val="D0A627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5</a:t>
              </a:r>
              <a:endParaRPr lang="en-US" altLang="en-US" sz="800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  <p:pic>
          <p:nvPicPr>
            <p:cNvPr id="2" name="Picture 1" descr="URI Brandmark 125-W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43" y="7536"/>
              <a:ext cx="1218" cy="520"/>
            </a:xfrm>
            <a:prstGeom prst="rect">
              <a:avLst/>
            </a:prstGeom>
          </p:spPr>
        </p:pic>
        <p:pic>
          <p:nvPicPr>
            <p:cNvPr id="3" name="Picture 2" descr="URI Logo 125 Glow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" y="7834"/>
              <a:ext cx="611" cy="23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/>
        </p:nvSpPr>
        <p:spPr>
          <a:xfrm>
            <a:off x="0" y="0"/>
            <a:ext cx="914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Enhanced Features Result:</a:t>
            </a:r>
            <a:endParaRPr>
              <a:solidFill>
                <a:srgbClr val="D0A627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grpSp>
        <p:nvGrpSpPr>
          <p:cNvPr id="140" name="Google Shape;140;p18"/>
          <p:cNvGrpSpPr/>
          <p:nvPr/>
        </p:nvGrpSpPr>
        <p:grpSpPr>
          <a:xfrm>
            <a:off x="504263" y="781475"/>
            <a:ext cx="3722348" cy="2572475"/>
            <a:chOff x="507075" y="603525"/>
            <a:chExt cx="3722348" cy="2572475"/>
          </a:xfrm>
        </p:grpSpPr>
        <p:pic>
          <p:nvPicPr>
            <p:cNvPr id="141" name="Google Shape;141;p18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>
              <a:off x="507075" y="603525"/>
              <a:ext cx="3722348" cy="2233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18"/>
            <p:cNvSpPr txBox="1"/>
            <p:nvPr/>
          </p:nvSpPr>
          <p:spPr>
            <a:xfrm>
              <a:off x="1206800" y="2837300"/>
              <a:ext cx="2322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latin typeface="Lora"/>
                  <a:ea typeface="Lora"/>
                  <a:cs typeface="Lora"/>
                  <a:sym typeface="Lora"/>
                </a:rPr>
                <a:t>(a) Original and enhanced features</a:t>
              </a:r>
              <a:endParaRPr sz="1000" baseline="30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grpSp>
        <p:nvGrpSpPr>
          <p:cNvPr id="143" name="Google Shape;143;p18"/>
          <p:cNvGrpSpPr/>
          <p:nvPr/>
        </p:nvGrpSpPr>
        <p:grpSpPr>
          <a:xfrm>
            <a:off x="4682437" y="781475"/>
            <a:ext cx="3722348" cy="2572475"/>
            <a:chOff x="4847450" y="603525"/>
            <a:chExt cx="3722348" cy="2572475"/>
          </a:xfrm>
        </p:grpSpPr>
        <p:pic>
          <p:nvPicPr>
            <p:cNvPr id="144" name="Google Shape;144;p18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4847450" y="603525"/>
              <a:ext cx="3722348" cy="2233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18"/>
            <p:cNvSpPr txBox="1"/>
            <p:nvPr/>
          </p:nvSpPr>
          <p:spPr>
            <a:xfrm>
              <a:off x="5568975" y="2837300"/>
              <a:ext cx="2513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latin typeface="Lora"/>
                  <a:ea typeface="Lora"/>
                  <a:cs typeface="Lora"/>
                  <a:sym typeface="Lora"/>
                </a:rPr>
                <a:t>(b) Matched and unmatched features</a:t>
              </a:r>
              <a:endParaRPr sz="1000" baseline="30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146" name="Google Shape;146;p18"/>
          <p:cNvSpPr txBox="1"/>
          <p:nvPr/>
        </p:nvSpPr>
        <p:spPr>
          <a:xfrm>
            <a:off x="2131090" y="3338514"/>
            <a:ext cx="5252100" cy="121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Lora"/>
              <a:ea typeface="Lora"/>
              <a:cs typeface="Lora"/>
              <a:sym typeface="Lor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Wingdings" panose="05000000000000000000" charset="0"/>
              <a:buChar char=""/>
            </a:pPr>
            <a:r>
              <a:rPr lang="en-GB" sz="15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Enhanced features align with DVL point cloud</a:t>
            </a:r>
            <a:endParaRPr sz="15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Wingdings" panose="05000000000000000000" charset="0"/>
              <a:buChar char=""/>
            </a:pPr>
            <a:r>
              <a:rPr lang="en-GB" sz="15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Most of features can be enhanced by DVL</a:t>
            </a:r>
            <a:endParaRPr sz="15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4785360"/>
            <a:ext cx="9144000" cy="410845"/>
            <a:chOff x="0" y="7536"/>
            <a:chExt cx="14400" cy="647"/>
          </a:xfrm>
        </p:grpSpPr>
        <p:sp>
          <p:nvSpPr>
            <p:cNvPr id="64" name="Google Shape;64;p14"/>
            <p:cNvSpPr/>
            <p:nvPr/>
          </p:nvSpPr>
          <p:spPr>
            <a:xfrm>
              <a:off x="0" y="7795"/>
              <a:ext cx="14400" cy="317"/>
            </a:xfrm>
            <a:prstGeom prst="rect">
              <a:avLst/>
            </a:prstGeom>
            <a:solidFill>
              <a:srgbClr val="002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" name="Google Shape;67;p14"/>
            <p:cNvSpPr txBox="1"/>
            <p:nvPr/>
          </p:nvSpPr>
          <p:spPr>
            <a:xfrm>
              <a:off x="6985" y="7704"/>
              <a:ext cx="429" cy="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US" sz="800">
                  <a:solidFill>
                    <a:srgbClr val="D0A627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6</a:t>
              </a:r>
              <a:endParaRPr lang="en-US" altLang="en-US" sz="800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  <p:pic>
          <p:nvPicPr>
            <p:cNvPr id="2" name="Picture 1" descr="URI Brandmark 125-W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43" y="7536"/>
              <a:ext cx="1218" cy="520"/>
            </a:xfrm>
            <a:prstGeom prst="rect">
              <a:avLst/>
            </a:prstGeom>
          </p:spPr>
        </p:pic>
        <p:pic>
          <p:nvPicPr>
            <p:cNvPr id="3" name="Picture 2" descr="URI Logo 125 Glow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" y="7834"/>
              <a:ext cx="611" cy="2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/>
          <p:nvPr/>
        </p:nvSpPr>
        <p:spPr>
          <a:xfrm>
            <a:off x="0" y="0"/>
            <a:ext cx="914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Localization Result:</a:t>
            </a:r>
            <a:endParaRPr>
              <a:solidFill>
                <a:srgbClr val="D0A627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grpSp>
        <p:nvGrpSpPr>
          <p:cNvPr id="157" name="Google Shape;157;p19"/>
          <p:cNvGrpSpPr/>
          <p:nvPr/>
        </p:nvGrpSpPr>
        <p:grpSpPr>
          <a:xfrm>
            <a:off x="3972973" y="309175"/>
            <a:ext cx="4947077" cy="2243709"/>
            <a:chOff x="138225" y="2571750"/>
            <a:chExt cx="4947077" cy="2243709"/>
          </a:xfrm>
        </p:grpSpPr>
        <p:pic>
          <p:nvPicPr>
            <p:cNvPr id="158" name="Google Shape;158;p19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>
              <a:off x="138225" y="2571750"/>
              <a:ext cx="4947077" cy="1978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19"/>
            <p:cNvSpPr txBox="1"/>
            <p:nvPr/>
          </p:nvSpPr>
          <p:spPr>
            <a:xfrm>
              <a:off x="1385090" y="4480179"/>
              <a:ext cx="3000900" cy="335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(c) The aligned trajectories for case 1 to case 6</a:t>
              </a:r>
              <a:endParaRPr sz="1000" baseline="30000">
                <a:solidFill>
                  <a:srgbClr val="000000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</p:grpSp>
      <p:grpSp>
        <p:nvGrpSpPr>
          <p:cNvPr id="160" name="Google Shape;160;p19"/>
          <p:cNvGrpSpPr/>
          <p:nvPr/>
        </p:nvGrpSpPr>
        <p:grpSpPr>
          <a:xfrm>
            <a:off x="4199019" y="2590177"/>
            <a:ext cx="4656451" cy="2124056"/>
            <a:chOff x="428850" y="451125"/>
            <a:chExt cx="4656451" cy="2124056"/>
          </a:xfrm>
        </p:grpSpPr>
        <p:pic>
          <p:nvPicPr>
            <p:cNvPr id="161" name="Google Shape;161;p19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428850" y="451125"/>
              <a:ext cx="4656451" cy="1862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Google Shape;162;p19"/>
            <p:cNvSpPr txBox="1"/>
            <p:nvPr/>
          </p:nvSpPr>
          <p:spPr>
            <a:xfrm>
              <a:off x="1520500" y="2239901"/>
              <a:ext cx="3000000" cy="335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(d) The ATE translation RMSE for X-Y axis</a:t>
              </a:r>
              <a:endParaRPr sz="1000"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</p:grpSp>
      <p:sp>
        <p:nvSpPr>
          <p:cNvPr id="163" name="Google Shape;163;p19"/>
          <p:cNvSpPr txBox="1"/>
          <p:nvPr/>
        </p:nvSpPr>
        <p:spPr>
          <a:xfrm>
            <a:off x="1385689" y="1979665"/>
            <a:ext cx="1445400" cy="33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(a) Sensors setup</a:t>
            </a:r>
            <a:endParaRPr sz="1000" baseline="30000">
              <a:solidFill>
                <a:srgbClr val="000000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1122045" y="3441700"/>
            <a:ext cx="1790065" cy="33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(b)  ATE with RMSE metric</a:t>
            </a:r>
            <a:endParaRPr sz="1000" baseline="30000">
              <a:solidFill>
                <a:srgbClr val="000000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pic>
        <p:nvPicPr>
          <p:cNvPr id="1" name="Picture 0" descr="setup_1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956945"/>
            <a:ext cx="3362960" cy="1022985"/>
          </a:xfrm>
          <a:prstGeom prst="rect">
            <a:avLst/>
          </a:prstGeom>
        </p:spPr>
      </p:pic>
      <p:pic>
        <p:nvPicPr>
          <p:cNvPr id="2" name="Picture 1" descr="rmse_1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0" y="2820035"/>
            <a:ext cx="3222625" cy="62166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4785360"/>
            <a:ext cx="9144000" cy="404495"/>
            <a:chOff x="0" y="7536"/>
            <a:chExt cx="14400" cy="637"/>
          </a:xfrm>
        </p:grpSpPr>
        <p:sp>
          <p:nvSpPr>
            <p:cNvPr id="64" name="Google Shape;64;p14"/>
            <p:cNvSpPr/>
            <p:nvPr/>
          </p:nvSpPr>
          <p:spPr>
            <a:xfrm>
              <a:off x="0" y="7795"/>
              <a:ext cx="14400" cy="317"/>
            </a:xfrm>
            <a:prstGeom prst="rect">
              <a:avLst/>
            </a:prstGeom>
            <a:solidFill>
              <a:srgbClr val="002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" name="Google Shape;67;p14"/>
            <p:cNvSpPr txBox="1"/>
            <p:nvPr/>
          </p:nvSpPr>
          <p:spPr>
            <a:xfrm>
              <a:off x="6985" y="7694"/>
              <a:ext cx="429" cy="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US" sz="800">
                  <a:solidFill>
                    <a:srgbClr val="D0A627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7</a:t>
              </a:r>
              <a:endParaRPr lang="en-US" altLang="en-US" sz="800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  <p:pic>
          <p:nvPicPr>
            <p:cNvPr id="4" name="Picture 3" descr="URI Brandmark 125-W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43" y="7536"/>
              <a:ext cx="1218" cy="520"/>
            </a:xfrm>
            <a:prstGeom prst="rect">
              <a:avLst/>
            </a:prstGeom>
          </p:spPr>
        </p:pic>
        <p:pic>
          <p:nvPicPr>
            <p:cNvPr id="5" name="Picture 4" descr="URI Logo 125 Glow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" y="7834"/>
              <a:ext cx="611" cy="2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/>
          <p:nvPr/>
        </p:nvSpPr>
        <p:spPr>
          <a:xfrm>
            <a:off x="0" y="0"/>
            <a:ext cx="914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Conclusion &amp; Future Work</a:t>
            </a:r>
            <a:endParaRPr>
              <a:solidFill>
                <a:srgbClr val="D0A627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200313" y="880451"/>
            <a:ext cx="8673000" cy="156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The proposed work:</a:t>
            </a:r>
            <a:endParaRPr sz="2000" b="1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charset="0"/>
              <a:buChar char=""/>
            </a:pPr>
            <a:r>
              <a:rPr lang="en-GB" sz="20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Keyframe marginalization improved the </a:t>
            </a:r>
            <a:r>
              <a:rPr lang="en-GB" sz="2000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performance</a:t>
            </a:r>
            <a:endParaRPr sz="20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charset="0"/>
              <a:buChar char=""/>
            </a:pPr>
            <a:r>
              <a:rPr lang="en-GB" sz="20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DVL enhanced the feature estimation and increased the </a:t>
            </a:r>
            <a:r>
              <a:rPr lang="en-GB" sz="2000">
                <a:solidFill>
                  <a:schemeClr val="dk1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accuracy </a:t>
            </a:r>
            <a:endParaRPr sz="20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191045" y="2673125"/>
            <a:ext cx="8673000" cy="156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Future:</a:t>
            </a:r>
            <a:endParaRPr sz="2000" b="1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charset="0"/>
              <a:buChar char=""/>
            </a:pPr>
            <a:r>
              <a:rPr lang="en-GB" sz="20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Test other state-of-art methods and different underwater datasets</a:t>
            </a:r>
            <a:endParaRPr sz="20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charset="0"/>
              <a:buChar char=""/>
            </a:pPr>
            <a:r>
              <a:rPr lang="en-GB" sz="2000"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Reduce the drift using loop-closure</a:t>
            </a:r>
            <a:endParaRPr sz="2000"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35" y="4785360"/>
            <a:ext cx="9144000" cy="417195"/>
            <a:chOff x="0" y="7536"/>
            <a:chExt cx="14400" cy="657"/>
          </a:xfrm>
        </p:grpSpPr>
        <p:sp>
          <p:nvSpPr>
            <p:cNvPr id="64" name="Google Shape;64;p14"/>
            <p:cNvSpPr/>
            <p:nvPr/>
          </p:nvSpPr>
          <p:spPr>
            <a:xfrm>
              <a:off x="0" y="7795"/>
              <a:ext cx="14400" cy="317"/>
            </a:xfrm>
            <a:prstGeom prst="rect">
              <a:avLst/>
            </a:prstGeom>
            <a:solidFill>
              <a:srgbClr val="002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" name="Google Shape;67;p14"/>
            <p:cNvSpPr txBox="1"/>
            <p:nvPr/>
          </p:nvSpPr>
          <p:spPr>
            <a:xfrm>
              <a:off x="6985" y="7714"/>
              <a:ext cx="429" cy="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US" sz="800">
                  <a:solidFill>
                    <a:srgbClr val="D0A627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8</a:t>
              </a:r>
              <a:endParaRPr lang="en-US" altLang="en-US" sz="800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  <p:pic>
          <p:nvPicPr>
            <p:cNvPr id="4" name="Picture 3" descr="URI Brandmark 125-W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143" y="7536"/>
              <a:ext cx="1218" cy="520"/>
            </a:xfrm>
            <a:prstGeom prst="rect">
              <a:avLst/>
            </a:prstGeom>
          </p:spPr>
        </p:pic>
        <p:pic>
          <p:nvPicPr>
            <p:cNvPr id="5" name="Picture 4" descr="URI Logo 125 Glo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" y="7834"/>
              <a:ext cx="611" cy="23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"/>
          <p:cNvSpPr txBox="1"/>
          <p:nvPr/>
        </p:nvSpPr>
        <p:spPr>
          <a:xfrm>
            <a:off x="3353970" y="528225"/>
            <a:ext cx="2687700" cy="64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Questions</a:t>
            </a:r>
            <a:r>
              <a:rPr lang="en-GB" sz="2000" b="1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rPr>
              <a:t> ?</a:t>
            </a:r>
            <a:endParaRPr sz="2000" b="1">
              <a:solidFill>
                <a:srgbClr val="D0A627"/>
              </a:solidFill>
              <a:latin typeface="Georgia" panose="02040502050405020303" charset="0"/>
              <a:ea typeface="Lora"/>
              <a:cs typeface="Georgia" panose="02040502050405020303" charset="0"/>
              <a:sym typeface="Lora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551170" y="1717040"/>
            <a:ext cx="1000125" cy="1495895"/>
            <a:chOff x="8421" y="2510"/>
            <a:chExt cx="1575" cy="2356"/>
          </a:xfrm>
        </p:grpSpPr>
        <p:pic>
          <p:nvPicPr>
            <p:cNvPr id="193" name="Google Shape;193;p21"/>
            <p:cNvPicPr preferRelativeResize="0"/>
            <p:nvPr/>
          </p:nvPicPr>
          <p:blipFill>
            <a:blip r:embed="rId1"/>
            <a:stretch>
              <a:fillRect/>
            </a:stretch>
          </p:blipFill>
          <p:spPr>
            <a:xfrm>
              <a:off x="8421" y="2510"/>
              <a:ext cx="1575" cy="1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" name="Google Shape;194;p21"/>
            <p:cNvSpPr txBox="1"/>
            <p:nvPr/>
          </p:nvSpPr>
          <p:spPr>
            <a:xfrm>
              <a:off x="8666" y="4167"/>
              <a:ext cx="1330" cy="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b="1">
                  <a:latin typeface="Georgia" panose="02040502050405020303"/>
                  <a:ea typeface="Georgia" panose="02040502050405020303"/>
                  <a:cs typeface="Georgia" panose="02040502050405020303"/>
                  <a:sym typeface="Georgia" panose="02040502050405020303"/>
                </a:rPr>
                <a:t>Code</a:t>
              </a:r>
              <a:endParaRPr sz="1500" b="1">
                <a:latin typeface="Georgia" panose="02040502050405020303"/>
                <a:ea typeface="Georgia" panose="02040502050405020303"/>
                <a:cs typeface="Georgia" panose="02040502050405020303"/>
                <a:sym typeface="Georgia" panose="02040502050405020303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4785360"/>
            <a:ext cx="9144000" cy="404495"/>
            <a:chOff x="0" y="7536"/>
            <a:chExt cx="14400" cy="637"/>
          </a:xfrm>
        </p:grpSpPr>
        <p:sp>
          <p:nvSpPr>
            <p:cNvPr id="64" name="Google Shape;64;p14"/>
            <p:cNvSpPr/>
            <p:nvPr/>
          </p:nvSpPr>
          <p:spPr>
            <a:xfrm>
              <a:off x="0" y="7795"/>
              <a:ext cx="14400" cy="317"/>
            </a:xfrm>
            <a:prstGeom prst="rect">
              <a:avLst/>
            </a:prstGeom>
            <a:solidFill>
              <a:srgbClr val="002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" name="Google Shape;67;p14"/>
            <p:cNvSpPr txBox="1"/>
            <p:nvPr/>
          </p:nvSpPr>
          <p:spPr>
            <a:xfrm>
              <a:off x="6985" y="7694"/>
              <a:ext cx="429" cy="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US" sz="800">
                  <a:solidFill>
                    <a:srgbClr val="D0A627"/>
                  </a:solidFill>
                  <a:latin typeface="Georgia" panose="02040502050405020303" charset="0"/>
                  <a:ea typeface="Lora"/>
                  <a:cs typeface="Georgia" panose="02040502050405020303" charset="0"/>
                  <a:sym typeface="Lora"/>
                </a:rPr>
                <a:t>9</a:t>
              </a:r>
              <a:endParaRPr lang="en-US" altLang="en-US" sz="800">
                <a:solidFill>
                  <a:srgbClr val="D0A627"/>
                </a:solidFill>
                <a:latin typeface="Georgia" panose="02040502050405020303" charset="0"/>
                <a:ea typeface="Lora"/>
                <a:cs typeface="Georgia" panose="02040502050405020303" charset="0"/>
                <a:sym typeface="Lora"/>
              </a:endParaRPr>
            </a:p>
          </p:txBody>
        </p:sp>
        <p:pic>
          <p:nvPicPr>
            <p:cNvPr id="4" name="Picture 3" descr="URI Brandmark 125-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43" y="7536"/>
              <a:ext cx="1218" cy="520"/>
            </a:xfrm>
            <a:prstGeom prst="rect">
              <a:avLst/>
            </a:prstGeom>
          </p:spPr>
        </p:pic>
        <p:pic>
          <p:nvPicPr>
            <p:cNvPr id="5" name="Picture 4" descr="URI Logo 125 Glow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" y="7834"/>
              <a:ext cx="611" cy="239"/>
            </a:xfrm>
            <a:prstGeom prst="rect">
              <a:avLst/>
            </a:prstGeom>
          </p:spPr>
        </p:pic>
      </p:grpSp>
      <p:sp>
        <p:nvSpPr>
          <p:cNvPr id="10" name="Text Box 9"/>
          <p:cNvSpPr txBox="1"/>
          <p:nvPr/>
        </p:nvSpPr>
        <p:spPr>
          <a:xfrm>
            <a:off x="31767780" y="30358715"/>
            <a:ext cx="46196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4000" b="1">
                <a:solidFill>
                  <a:srgbClr val="B78500"/>
                </a:solidFill>
                <a:latin typeface="Ubuntu" panose="020B0604030602030204" charset="0"/>
                <a:ea typeface="Ubuntu" panose="020B0604030602030204" charset="0"/>
                <a:cs typeface="Georgia" panose="02040502050405020303" charset="0"/>
              </a:rPr>
              <a:t>Lin Zhao</a:t>
            </a:r>
            <a:endParaRPr lang="en-US" altLang="en-US" sz="4000" b="1">
              <a:solidFill>
                <a:srgbClr val="1A4343"/>
              </a:solidFill>
              <a:latin typeface="Ubuntu" panose="020B0604030602030204" charset="0"/>
              <a:ea typeface="Ubuntu" panose="020B0604030602030204" charset="0"/>
              <a:cs typeface="Georgia" panose="02040502050405020303" charset="0"/>
            </a:endParaRPr>
          </a:p>
          <a:p>
            <a:r>
              <a:rPr lang="en-US" altLang="en-US" sz="4000" b="1">
                <a:solidFill>
                  <a:srgbClr val="002147"/>
                </a:solidFill>
                <a:latin typeface="Ubuntu" panose="020B0604030602030204" charset="0"/>
                <a:ea typeface="Ubuntu" panose="020B0604030602030204" charset="0"/>
                <a:cs typeface="Georgia" panose="02040502050405020303" charset="0"/>
              </a:rPr>
              <a:t>linzhao@uri.edu</a:t>
            </a:r>
            <a:endParaRPr lang="en-US" altLang="en-US" sz="4000" b="1">
              <a:solidFill>
                <a:srgbClr val="002147"/>
              </a:solidFill>
              <a:latin typeface="Ubuntu" panose="020B0604030602030204" charset="0"/>
              <a:ea typeface="Ubuntu" panose="020B0604030602030204" charset="0"/>
              <a:cs typeface="Georgia" panose="02040502050405020303" charset="0"/>
            </a:endParaRPr>
          </a:p>
        </p:txBody>
      </p:sp>
      <p:pic>
        <p:nvPicPr>
          <p:cNvPr id="13" name="Picture 12" descr="lab_logo_transpar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4725" y="28763595"/>
            <a:ext cx="6194425" cy="160782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34185" y="1615440"/>
            <a:ext cx="3063240" cy="1483995"/>
            <a:chOff x="2161" y="2544"/>
            <a:chExt cx="4824" cy="2337"/>
          </a:xfrm>
        </p:grpSpPr>
        <p:pic>
          <p:nvPicPr>
            <p:cNvPr id="14" name="Picture 13" descr="lab_logo_transparen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1" y="2544"/>
              <a:ext cx="4824" cy="1252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2318" y="3722"/>
              <a:ext cx="3075" cy="1159"/>
              <a:chOff x="2352" y="4104"/>
              <a:chExt cx="3075" cy="1159"/>
            </a:xfrm>
          </p:grpSpPr>
          <p:sp>
            <p:nvSpPr>
              <p:cNvPr id="15" name="Text Box 14"/>
              <p:cNvSpPr txBox="1"/>
              <p:nvPr/>
            </p:nvSpPr>
            <p:spPr>
              <a:xfrm>
                <a:off x="2361" y="4683"/>
                <a:ext cx="2275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en-US" sz="1800" b="1">
                    <a:solidFill>
                      <a:srgbClr val="002147"/>
                    </a:solidFill>
                    <a:latin typeface="Ubuntu" panose="020B0604030602030204" charset="0"/>
                    <a:ea typeface="Ubuntu" panose="020B0604030602030204" charset="0"/>
                  </a:rPr>
                  <a:t>Lin Zhao</a:t>
                </a:r>
                <a:endParaRPr lang="en-US" altLang="en-US" sz="1800" b="1">
                  <a:solidFill>
                    <a:srgbClr val="002147"/>
                  </a:solidFill>
                  <a:latin typeface="Ubuntu" panose="020B0604030602030204" charset="0"/>
                  <a:ea typeface="Ubuntu" panose="020B0604030602030204" charset="0"/>
                </a:endParaRPr>
              </a:p>
            </p:txBody>
          </p:sp>
          <p:sp>
            <p:nvSpPr>
              <p:cNvPr id="16" name="Text Box 15"/>
              <p:cNvSpPr txBox="1"/>
              <p:nvPr/>
            </p:nvSpPr>
            <p:spPr>
              <a:xfrm>
                <a:off x="2352" y="4104"/>
                <a:ext cx="3075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en-US" sz="1800" b="1">
                    <a:solidFill>
                      <a:srgbClr val="B78500"/>
                    </a:solidFill>
                    <a:latin typeface="Ubuntu" panose="020B0604030602030204" charset="0"/>
                    <a:ea typeface="Ubuntu" panose="020B0604030602030204" charset="0"/>
                  </a:rPr>
                  <a:t>linzhao@uri.edu</a:t>
                </a:r>
                <a:endParaRPr lang="en-US" altLang="en-US" sz="1800" b="1">
                  <a:solidFill>
                    <a:srgbClr val="B78500"/>
                  </a:solidFill>
                  <a:latin typeface="Ubuntu" panose="020B0604030602030204" charset="0"/>
                  <a:ea typeface="Ubuntu" panose="020B0604030602030204" charset="0"/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V="1">
                <a:off x="2517" y="4714"/>
                <a:ext cx="2747" cy="9"/>
              </a:xfrm>
              <a:prstGeom prst="line">
                <a:avLst/>
              </a:prstGeom>
              <a:ln w="9525">
                <a:solidFill>
                  <a:srgbClr val="0021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/>
            <p:cNvCxnSpPr/>
            <p:nvPr/>
          </p:nvCxnSpPr>
          <p:spPr>
            <a:xfrm flipV="1">
              <a:off x="2483" y="4283"/>
              <a:ext cx="2747" cy="9"/>
            </a:xfrm>
            <a:prstGeom prst="line">
              <a:avLst/>
            </a:prstGeom>
            <a:ln w="38100">
              <a:solidFill>
                <a:srgbClr val="0021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2389</Words>
  <Application>WPS Presentation</Application>
  <PresentationFormat/>
  <Paragraphs>114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4" baseType="lpstr">
      <vt:lpstr>Arial</vt:lpstr>
      <vt:lpstr>SimSun</vt:lpstr>
      <vt:lpstr>Wingdings</vt:lpstr>
      <vt:lpstr>Arial</vt:lpstr>
      <vt:lpstr>Georgia</vt:lpstr>
      <vt:lpstr>Lora</vt:lpstr>
      <vt:lpstr>Wingdings</vt:lpstr>
      <vt:lpstr>Georgia</vt:lpstr>
      <vt:lpstr>Ubuntu</vt:lpstr>
      <vt:lpstr>微软雅黑</vt:lpstr>
      <vt:lpstr>WenQuanYi Micro Hei</vt:lpstr>
      <vt:lpstr>Gubbi</vt:lpstr>
      <vt:lpstr>Arial Unicode MS</vt:lpstr>
      <vt:lpstr>Times New Roman</vt:lpstr>
      <vt:lpstr>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lin</cp:lastModifiedBy>
  <cp:revision>141</cp:revision>
  <dcterms:created xsi:type="dcterms:W3CDTF">2023-10-03T04:08:43Z</dcterms:created>
  <dcterms:modified xsi:type="dcterms:W3CDTF">2023-10-03T04:08:43Z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1033-10.1.0.6757</vt:lpwstr>
  </property>
</Properties>
</file>